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5"/>
  </p:notesMasterIdLst>
  <p:handoutMasterIdLst>
    <p:handoutMasterId r:id="rId26"/>
  </p:handoutMasterIdLst>
  <p:sldIdLst>
    <p:sldId id="941" r:id="rId2"/>
    <p:sldId id="979" r:id="rId3"/>
    <p:sldId id="972" r:id="rId4"/>
    <p:sldId id="985" r:id="rId5"/>
    <p:sldId id="986" r:id="rId6"/>
    <p:sldId id="259" r:id="rId7"/>
    <p:sldId id="996" r:id="rId8"/>
    <p:sldId id="974" r:id="rId9"/>
    <p:sldId id="998" r:id="rId10"/>
    <p:sldId id="1001" r:id="rId11"/>
    <p:sldId id="1002" r:id="rId12"/>
    <p:sldId id="999" r:id="rId13"/>
    <p:sldId id="993" r:id="rId14"/>
    <p:sldId id="955" r:id="rId15"/>
    <p:sldId id="991" r:id="rId16"/>
    <p:sldId id="990" r:id="rId17"/>
    <p:sldId id="992" r:id="rId18"/>
    <p:sldId id="984" r:id="rId19"/>
    <p:sldId id="989" r:id="rId20"/>
    <p:sldId id="265" r:id="rId21"/>
    <p:sldId id="266" r:id="rId22"/>
    <p:sldId id="267" r:id="rId23"/>
    <p:sldId id="268" r:id="rId2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79"/>
            <p14:sldId id="972"/>
            <p14:sldId id="985"/>
            <p14:sldId id="986"/>
            <p14:sldId id="259"/>
            <p14:sldId id="996"/>
            <p14:sldId id="974"/>
            <p14:sldId id="998"/>
            <p14:sldId id="1001"/>
            <p14:sldId id="1002"/>
            <p14:sldId id="999"/>
            <p14:sldId id="993"/>
            <p14:sldId id="955"/>
            <p14:sldId id="991"/>
            <p14:sldId id="990"/>
            <p14:sldId id="992"/>
            <p14:sldId id="984"/>
            <p14:sldId id="989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33" d="100"/>
          <a:sy n="33" d="100"/>
        </p:scale>
        <p:origin x="1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02.11.2022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02.11.2022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Образование</a:t>
            </a:r>
            <a:r>
              <a:rPr lang="ru-RU" baseline="0" dirty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048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ab19e3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ab19e3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72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ab19e3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ab19e3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88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568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9143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5142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yandexdataschool/" TargetMode="External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na-voita.github.io/nlp_cours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github.com/orgs/yandexdataschool/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png"/><Relationship Id="rId5" Type="http://schemas.openxmlformats.org/officeDocument/2006/relationships/hyperlink" Target="https://yandexdataschool.ru/" TargetMode="External"/><Relationship Id="rId4" Type="http://schemas.openxmlformats.org/officeDocument/2006/relationships/hyperlink" Target="https://ml-handbook.ru/" TargetMode="Externa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image-net.or/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okolov/ml-course-hse/" TargetMode="External"/><Relationship Id="rId3" Type="http://schemas.openxmlformats.org/officeDocument/2006/relationships/image" Target="../media/image19.jpeg"/><Relationship Id="rId7" Type="http://schemas.openxmlformats.org/officeDocument/2006/relationships/hyperlink" Target="https://mlcourse.ai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andriygav/MachineLearningSeminars" TargetMode="External"/><Relationship Id="rId5" Type="http://schemas.openxmlformats.org/officeDocument/2006/relationships/hyperlink" Target="http://machinelearning.ru/" TargetMode="Externa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Курсы машинного обучения в ШАД и СПбГУ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  <a:p>
            <a:r>
              <a:rPr lang="ru-RU" dirty="0"/>
              <a:t>руководитель </a:t>
            </a:r>
            <a:r>
              <a:rPr lang="en-US" dirty="0"/>
              <a:t>ML </a:t>
            </a:r>
            <a:r>
              <a:rPr lang="ru-RU" dirty="0"/>
              <a:t>программ в ШАД и университетах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CA922A-8F32-BBE4-FC6F-25949F22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Ещё тонкости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Лично мне помогает публичность: </a:t>
            </a:r>
            <a:r>
              <a:rPr lang="en-US" sz="6400" b="0" dirty="0">
                <a:hlinkClick r:id="rId2"/>
              </a:rPr>
              <a:t>https://github.com/spbu-math-cs/ml-course</a:t>
            </a:r>
            <a:r>
              <a:rPr lang="ru-RU" sz="6400" b="0" dirty="0"/>
              <a:t> </a:t>
            </a:r>
            <a:endParaRPr lang="ru" sz="6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216122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Лекции в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LaTeX, 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практики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 кодом в </a:t>
            </a:r>
            <a:r>
              <a:rPr kumimoji="0" lang="en-US" sz="6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Notebooks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Соревнования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Kaggle.com (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хотя можно и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Yandex contest)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8461302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ДЗ лучше как теоретические, так и практические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1003393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Критерии оценок и дедлайны известны заранее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570916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На слайдах ссылки на статьи и </a:t>
            </a:r>
            <a:r>
              <a:rPr lang="ru-RU" sz="6400" noProof="0" dirty="0" err="1">
                <a:solidFill>
                  <a:srgbClr val="000000"/>
                </a:solidFill>
                <a:latin typeface="Arial" panose="020B0604020202020204"/>
              </a:rPr>
              <a:t>доп.материалы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3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Что же в ШАД?</a:t>
            </a:r>
          </a:p>
        </p:txBody>
      </p:sp>
    </p:spTree>
    <p:extLst>
      <p:ext uri="{BB962C8B-B14F-4D97-AF65-F5344CB8AC3E}">
        <p14:creationId xmlns:p14="http://schemas.microsoft.com/office/powerpoint/2010/main" val="327454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Конкурс в ШАД 2022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46781" y="2487317"/>
          <a:ext cx="15914450" cy="101810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5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3874">
                  <a:extLst>
                    <a:ext uri="{9D8B030D-6E8A-4147-A177-3AD203B41FA5}">
                      <a16:colId xmlns:a16="http://schemas.microsoft.com/office/drawing/2014/main" val="4137041435"/>
                    </a:ext>
                  </a:extLst>
                </a:gridCol>
              </a:tblGrid>
              <a:tr h="1973057">
                <a:tc>
                  <a:txBody>
                    <a:bodyPr/>
                    <a:lstStyle/>
                    <a:p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География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Анкеты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Поступили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015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Москва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3889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Регионы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latin typeface="+mn-lt"/>
                        </a:rPr>
                        <a:t>886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786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Заочное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869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677298"/>
                  </a:ext>
                </a:extLst>
              </a:tr>
              <a:tr h="1904310">
                <a:tc>
                  <a:txBody>
                    <a:bodyPr/>
                    <a:lstStyle/>
                    <a:p>
                      <a:pPr algn="l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3748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254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6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749" cy="13716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6C24A-9F3F-3D2E-1145-E70B40B5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10" y="1812729"/>
            <a:ext cx="18346452" cy="10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ШАД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https://ml-handbook.ru/</a:t>
            </a:r>
            <a:r>
              <a:rPr lang="ru-RU" sz="2400" dirty="0"/>
              <a:t> 					</a:t>
            </a:r>
            <a:r>
              <a:rPr lang="en-US" sz="2400" dirty="0">
                <a:hlinkClick r:id="rId3"/>
              </a:rPr>
              <a:t>https://github.com/orgs/yandexdataschool/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0957543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8406802" y="6179094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Байесовские методы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190496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6614057" y="4321157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6206987" y="2519908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</a:rPr>
              <a:t>ML — </a:t>
            </a:r>
            <a:r>
              <a:rPr lang="ru-RU" sz="4800" dirty="0">
                <a:ln w="0"/>
                <a:solidFill>
                  <a:schemeClr val="tx1"/>
                </a:solidFill>
              </a:rPr>
              <a:t>годовой курс в 1 и 2 семестре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0957543" y="7997440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1770431" y="6179094"/>
            <a:ext cx="587311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hlinkClick r:id="rId4"/>
              </a:rPr>
              <a:t>Natural Language Processing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4253914" y="6179094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Компьютерное зрение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8002991" y="9840718"/>
            <a:ext cx="5862637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 err="1">
                <a:ln w="0"/>
                <a:solidFill>
                  <a:schemeClr val="tx1"/>
                </a:solidFill>
              </a:rPr>
              <a:t>Нейробайесовские</a:t>
            </a:r>
            <a:r>
              <a:rPr lang="ru-RU" sz="4800" dirty="0">
                <a:ln w="0"/>
                <a:solidFill>
                  <a:schemeClr val="tx1"/>
                </a:solidFill>
              </a:rPr>
              <a:t> методы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6824372" y="801614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18">
            <a:extLst>
              <a:ext uri="{FF2B5EF4-FFF2-40B4-BE49-F238E27FC236}">
                <a16:creationId xmlns:a16="http://schemas.microsoft.com/office/drawing/2014/main" id="{CD7803B5-2055-2CA4-C9AB-297A453C19AF}"/>
              </a:ext>
            </a:extLst>
          </p:cNvPr>
          <p:cNvSpPr/>
          <p:nvPr/>
        </p:nvSpPr>
        <p:spPr>
          <a:xfrm>
            <a:off x="14270124" y="9852908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Генеративные модели</a:t>
            </a:r>
          </a:p>
        </p:txBody>
      </p:sp>
      <p:sp>
        <p:nvSpPr>
          <p:cNvPr id="6" name="Скругленный прямоугольник 18">
            <a:extLst>
              <a:ext uri="{FF2B5EF4-FFF2-40B4-BE49-F238E27FC236}">
                <a16:creationId xmlns:a16="http://schemas.microsoft.com/office/drawing/2014/main" id="{A3FFAA6F-A575-12AA-8DC9-E9A03F01ACA8}"/>
              </a:ext>
            </a:extLst>
          </p:cNvPr>
          <p:cNvSpPr/>
          <p:nvPr/>
        </p:nvSpPr>
        <p:spPr>
          <a:xfrm>
            <a:off x="20107026" y="61953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Скругленный прямоугольник 18">
            <a:extLst>
              <a:ext uri="{FF2B5EF4-FFF2-40B4-BE49-F238E27FC236}">
                <a16:creationId xmlns:a16="http://schemas.microsoft.com/office/drawing/2014/main" id="{311C5C32-CCA6-535A-B914-46ECB701E4B8}"/>
              </a:ext>
            </a:extLst>
          </p:cNvPr>
          <p:cNvSpPr/>
          <p:nvPr/>
        </p:nvSpPr>
        <p:spPr>
          <a:xfrm>
            <a:off x="20107025" y="98529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Прямая со стрелкой 21">
            <a:extLst>
              <a:ext uri="{FF2B5EF4-FFF2-40B4-BE49-F238E27FC236}">
                <a16:creationId xmlns:a16="http://schemas.microsoft.com/office/drawing/2014/main" id="{64955959-4431-7255-B7B3-5E5296417094}"/>
              </a:ext>
            </a:extLst>
          </p:cNvPr>
          <p:cNvCxnSpPr>
            <a:cxnSpLocks/>
          </p:cNvCxnSpPr>
          <p:nvPr/>
        </p:nvCxnSpPr>
        <p:spPr>
          <a:xfrm>
            <a:off x="21437637" y="799743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550E1C-0E84-F135-24D1-87505CE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9" y="3123166"/>
            <a:ext cx="6797643" cy="1454697"/>
          </a:xfrm>
        </p:spPr>
        <p:txBody>
          <a:bodyPr/>
          <a:lstStyle/>
          <a:p>
            <a:r>
              <a:rPr lang="ru-RU" dirty="0"/>
              <a:t>Выпускников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BDBD0C-B298-BE24-7C47-994814569B56}"/>
              </a:ext>
            </a:extLst>
          </p:cNvPr>
          <p:cNvSpPr txBox="1">
            <a:spLocks/>
          </p:cNvSpPr>
          <p:nvPr/>
        </p:nvSpPr>
        <p:spPr>
          <a:xfrm>
            <a:off x="1587599" y="4171329"/>
            <a:ext cx="9762888" cy="310397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9900" b="0" dirty="0"/>
              <a:t>1250+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B0251-193F-C7E9-A926-F6E73146EF6C}"/>
              </a:ext>
            </a:extLst>
          </p:cNvPr>
          <p:cNvGrpSpPr/>
          <p:nvPr/>
        </p:nvGrpSpPr>
        <p:grpSpPr>
          <a:xfrm>
            <a:off x="13314234" y="3123165"/>
            <a:ext cx="9762888" cy="4165391"/>
            <a:chOff x="11718899" y="3123165"/>
            <a:chExt cx="9762888" cy="4165391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C8C44D3C-1FF8-9288-E0BA-C5E8153EA5E9}"/>
                </a:ext>
              </a:extLst>
            </p:cNvPr>
            <p:cNvSpPr txBox="1">
              <a:spLocks/>
            </p:cNvSpPr>
            <p:nvPr/>
          </p:nvSpPr>
          <p:spPr>
            <a:xfrm>
              <a:off x="11757628" y="3123165"/>
              <a:ext cx="7775514" cy="1454697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/>
                <a:t>Работает</a:t>
              </a:r>
              <a:r>
                <a:rPr lang="en-US" dirty="0"/>
                <a:t>(</a:t>
              </a:r>
              <a:r>
                <a:rPr lang="ru-RU" dirty="0"/>
                <a:t>л</a:t>
              </a:r>
              <a:r>
                <a:rPr lang="en-US" dirty="0"/>
                <a:t>)</a:t>
              </a:r>
              <a:r>
                <a:rPr lang="ru-RU" dirty="0"/>
                <a:t> в </a:t>
              </a:r>
              <a:r>
                <a:rPr lang="ru-RU" dirty="0">
                  <a:solidFill>
                    <a:schemeClr val="tx2"/>
                  </a:solidFill>
                </a:rPr>
                <a:t>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4C045A92-E77A-BD13-6A9F-87FDADEA7B2D}"/>
                </a:ext>
              </a:extLst>
            </p:cNvPr>
            <p:cNvSpPr txBox="1">
              <a:spLocks/>
            </p:cNvSpPr>
            <p:nvPr/>
          </p:nvSpPr>
          <p:spPr>
            <a:xfrm>
              <a:off x="11718899" y="4184583"/>
              <a:ext cx="9762888" cy="3103973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9900" b="0" dirty="0"/>
                <a:t>80</a:t>
              </a:r>
              <a:r>
                <a:rPr lang="ru-RU" sz="19900" b="0" dirty="0"/>
                <a:t>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6317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6A90DA15-7616-CA2E-42E5-2D767035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6455"/>
          <a:stretch/>
        </p:blipFill>
        <p:spPr>
          <a:xfrm>
            <a:off x="20" y="2564"/>
            <a:ext cx="24382392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A9AC1-9E11-A120-6FC9-AAB0AFA8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01"/>
            <a:ext cx="24403422" cy="12256851"/>
          </a:xfrm>
        </p:spPr>
      </p:pic>
    </p:spTree>
    <p:extLst>
      <p:ext uri="{BB962C8B-B14F-4D97-AF65-F5344CB8AC3E}">
        <p14:creationId xmlns:p14="http://schemas.microsoft.com/office/powerpoint/2010/main" val="248102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2000" y="8553438"/>
            <a:ext cx="10459991" cy="1125550"/>
          </a:xfrm>
        </p:spPr>
        <p:txBody>
          <a:bodyPr/>
          <a:lstStyle/>
          <a:p>
            <a:r>
              <a:rPr lang="ru-RU" dirty="0"/>
              <a:t>Руководитель </a:t>
            </a:r>
            <a:r>
              <a:rPr lang="en-US" dirty="0"/>
              <a:t>ML-</a:t>
            </a:r>
            <a:r>
              <a:rPr lang="ru-RU" dirty="0"/>
              <a:t>программ в ШАД и университетах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99" y="3477893"/>
            <a:ext cx="21167117" cy="3656332"/>
          </a:xfrm>
        </p:spPr>
        <p:txBody>
          <a:bodyPr/>
          <a:lstStyle/>
          <a:p>
            <a:r>
              <a:rPr lang="ru-RU" sz="6000" b="0" dirty="0"/>
              <a:t>Спасибо!</a:t>
            </a:r>
            <a:br>
              <a:rPr lang="en-US" sz="6000" b="0" dirty="0"/>
            </a:br>
            <a:r>
              <a:rPr lang="en-US" sz="4000" b="0" dirty="0">
                <a:hlinkClick r:id="rId2"/>
              </a:rPr>
              <a:t>https://github.com/spbu-math-cs/ml-course </a:t>
            </a:r>
            <a:br>
              <a:rPr lang="ru-RU" sz="4000" b="0" dirty="0"/>
            </a:br>
            <a:r>
              <a:rPr lang="en-US" sz="4000" b="0" dirty="0">
                <a:hlinkClick r:id="rId3"/>
              </a:rPr>
              <a:t>https://github.com/orgs/yandexdataschool/</a:t>
            </a:r>
            <a:br>
              <a:rPr lang="en-US" sz="4000" b="0" dirty="0"/>
            </a:br>
            <a:r>
              <a:rPr lang="en-US" sz="4000" b="0" dirty="0">
                <a:hlinkClick r:id="rId4"/>
              </a:rPr>
              <a:t>https://ml-handbook.ru/</a:t>
            </a:r>
            <a:br>
              <a:rPr lang="en-US" sz="4000" b="0" dirty="0"/>
            </a:br>
            <a:r>
              <a:rPr lang="en-US" sz="4000" b="0" dirty="0">
                <a:hlinkClick r:id="rId5"/>
              </a:rPr>
              <a:t>https://yandexdataschool.ru/</a:t>
            </a:r>
            <a:endParaRPr lang="ru-RU" sz="6000" b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6191" y="9940526"/>
            <a:ext cx="7685088" cy="737030"/>
          </a:xfrm>
        </p:spPr>
        <p:txBody>
          <a:bodyPr/>
          <a:lstStyle/>
          <a:p>
            <a:r>
              <a:rPr lang="en-US" sz="3200" dirty="0"/>
              <a:t>avalur@yandex-team.ru</a:t>
            </a:r>
            <a:endParaRPr lang="ru-RU" sz="3200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6191" y="11345553"/>
            <a:ext cx="7685089" cy="720187"/>
          </a:xfrm>
        </p:spPr>
        <p:txBody>
          <a:bodyPr/>
          <a:lstStyle/>
          <a:p>
            <a:r>
              <a:rPr lang="en-US" sz="3200" dirty="0"/>
              <a:t>@ovalur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6484A2C-EAAC-50FA-1D5E-AC0C9892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  <p:pic>
        <p:nvPicPr>
          <p:cNvPr id="3" name="Рисунок 20">
            <a:extLst>
              <a:ext uri="{FF2B5EF4-FFF2-40B4-BE49-F238E27FC236}">
                <a16:creationId xmlns:a16="http://schemas.microsoft.com/office/drawing/2014/main" id="{3EC8BB1D-B1CB-B8CB-A1CD-A2F5CED00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5" y="11167843"/>
            <a:ext cx="1075609" cy="1075609"/>
          </a:xfrm>
          <a:prstGeom prst="rect">
            <a:avLst/>
          </a:prstGeom>
        </p:spPr>
      </p:pic>
      <p:pic>
        <p:nvPicPr>
          <p:cNvPr id="4" name="Рисунок 46">
            <a:extLst>
              <a:ext uri="{FF2B5EF4-FFF2-40B4-BE49-F238E27FC236}">
                <a16:creationId xmlns:a16="http://schemas.microsoft.com/office/drawing/2014/main" id="{3C567C13-70DD-679B-06B7-6EBE491E1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8" y="9671938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Тренды в образовании</a:t>
            </a:r>
          </a:p>
        </p:txBody>
      </p:sp>
    </p:spTree>
    <p:extLst>
      <p:ext uri="{BB962C8B-B14F-4D97-AF65-F5344CB8AC3E}">
        <p14:creationId xmlns:p14="http://schemas.microsoft.com/office/powerpoint/2010/main" val="892378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Что такое машинное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64" y="448"/>
            <a:ext cx="18275074" cy="137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053668" y="577542"/>
            <a:ext cx="18274810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algn="ctr"/>
            <a:r>
              <a:rPr lang="ru" dirty="0"/>
              <a:t>Главная повседневная активность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16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955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 dirty="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6002409" y="528068"/>
            <a:ext cx="12377594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ru" dirty="0">
                <a:highlight>
                  <a:srgbClr val="FFFFFF"/>
                </a:highlight>
              </a:rPr>
              <a:t> Обучение через проекты </a:t>
            </a:r>
            <a:r>
              <a:rPr lang="ru" dirty="0">
                <a:solidFill>
                  <a:srgbClr val="FFFFFF"/>
                </a:solidFill>
                <a:highlight>
                  <a:srgbClr val="FFFFFF"/>
                </a:highlight>
              </a:rPr>
              <a:t>.</a:t>
            </a:r>
            <a:r>
              <a:rPr lang="ru" dirty="0">
                <a:highlight>
                  <a:srgbClr val="FFFFFF"/>
                </a:highlight>
              </a:rPr>
              <a:t> </a:t>
            </a:r>
            <a:r>
              <a:rPr lang="ru" dirty="0"/>
              <a:t> </a:t>
            </a:r>
            <a:r>
              <a:rPr lang="ru" dirty="0">
                <a:highlight>
                  <a:srgbClr val="FFFFFF"/>
                </a:highlight>
              </a:rPr>
              <a:t>   </a:t>
            </a:r>
            <a:endParaRPr dirty="0">
              <a:highlight>
                <a:srgbClr val="FFFFFF"/>
              </a:highligh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1146" y="3025640"/>
            <a:ext cx="11435005" cy="3870849"/>
            <a:chOff x="311700" y="687795"/>
            <a:chExt cx="4288406" cy="1451663"/>
          </a:xfrm>
        </p:grpSpPr>
        <p:pic>
          <p:nvPicPr>
            <p:cNvPr id="8" name="Picture 6" descr="https://sun9-38.userapi.com/c855028/v855028077/127e10/8LN15m5ZUxw.jpg">
              <a:extLst>
                <a:ext uri="{FF2B5EF4-FFF2-40B4-BE49-F238E27FC236}">
                  <a16:creationId xmlns:a16="http://schemas.microsoft.com/office/drawing/2014/main" id="{CCD44414-420C-CB43-85E5-B51398AA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687795"/>
              <a:ext cx="2128166" cy="1451663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48DE83-4E01-474D-AD67-AD224250BD6F}"/>
                </a:ext>
              </a:extLst>
            </p:cNvPr>
            <p:cNvSpPr/>
            <p:nvPr/>
          </p:nvSpPr>
          <p:spPr>
            <a:xfrm>
              <a:off x="2365556" y="763010"/>
              <a:ext cx="2160240" cy="773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3200" dirty="0"/>
                <a:t>Ускорение оптимизации формы гидротурбины метамоделью</a:t>
              </a:r>
            </a:p>
            <a:p>
              <a:pPr algn="r"/>
              <a:r>
                <a:rPr lang="ru-RU" sz="3200" dirty="0"/>
                <a:t>машинного обучения</a:t>
              </a:r>
            </a:p>
          </p:txBody>
        </p:sp>
        <p:cxnSp>
          <p:nvCxnSpPr>
            <p:cNvPr id="11" name="Прямая со стрелкой 4">
              <a:extLst>
                <a:ext uri="{FF2B5EF4-FFF2-40B4-BE49-F238E27FC236}">
                  <a16:creationId xmlns:a16="http://schemas.microsoft.com/office/drawing/2014/main" id="{612ECBC3-CA67-5A49-9365-DA0511D77734}"/>
                </a:ext>
              </a:extLst>
            </p:cNvPr>
            <p:cNvCxnSpPr/>
            <p:nvPr/>
          </p:nvCxnSpPr>
          <p:spPr>
            <a:xfrm flipH="1">
              <a:off x="2439866" y="1632344"/>
              <a:ext cx="20882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Кольцо 13">
              <a:extLst>
                <a:ext uri="{FF2B5EF4-FFF2-40B4-BE49-F238E27FC236}">
                  <a16:creationId xmlns:a16="http://schemas.microsoft.com/office/drawing/2014/main" id="{F95CE990-95EB-F14E-B5B1-9BEC25DD3D7C}"/>
                </a:ext>
              </a:extLst>
            </p:cNvPr>
            <p:cNvSpPr/>
            <p:nvPr/>
          </p:nvSpPr>
          <p:spPr>
            <a:xfrm>
              <a:off x="4528098" y="1599356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223" y="7511736"/>
            <a:ext cx="14835741" cy="4475170"/>
            <a:chOff x="304603" y="2370191"/>
            <a:chExt cx="5563765" cy="1678298"/>
          </a:xfrm>
        </p:grpSpPr>
        <p:pic>
          <p:nvPicPr>
            <p:cNvPr id="7" name="Picture 4" descr="https://habrastorage.org/webt/t8/8z/ia/t88zia1h4pnzzeapnoqxbrvodn0.jpeg">
              <a:extLst>
                <a:ext uri="{FF2B5EF4-FFF2-40B4-BE49-F238E27FC236}">
                  <a16:creationId xmlns:a16="http://schemas.microsoft.com/office/drawing/2014/main" id="{960E2BA6-AC0D-0A45-8BE6-E5A2E17E0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03" y="2436284"/>
              <a:ext cx="4299213" cy="1612205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0F7821D-1D2E-B14D-997B-AB2B3C89B263}"/>
                </a:ext>
              </a:extLst>
            </p:cNvPr>
            <p:cNvSpPr/>
            <p:nvPr/>
          </p:nvSpPr>
          <p:spPr>
            <a:xfrm>
              <a:off x="4463856" y="2370191"/>
              <a:ext cx="1404512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/>
                <a:t>Метод оценки </a:t>
              </a:r>
            </a:p>
            <a:p>
              <a:pPr algn="ctr"/>
              <a:r>
                <a:rPr lang="ru-RU" sz="3200" dirty="0"/>
                <a:t>зерна по фото</a:t>
              </a:r>
            </a:p>
          </p:txBody>
        </p:sp>
        <p:cxnSp>
          <p:nvCxnSpPr>
            <p:cNvPr id="12" name="Прямая со стрелкой 25">
              <a:extLst>
                <a:ext uri="{FF2B5EF4-FFF2-40B4-BE49-F238E27FC236}">
                  <a16:creationId xmlns:a16="http://schemas.microsoft.com/office/drawing/2014/main" id="{6ABAD65F-2AF7-E044-B48C-5C727EB0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824" y="2895077"/>
              <a:ext cx="9781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Кольцо 34">
              <a:extLst>
                <a:ext uri="{FF2B5EF4-FFF2-40B4-BE49-F238E27FC236}">
                  <a16:creationId xmlns:a16="http://schemas.microsoft.com/office/drawing/2014/main" id="{A22432D3-FC2F-A04B-95D0-96EAE37D7FDF}"/>
                </a:ext>
              </a:extLst>
            </p:cNvPr>
            <p:cNvSpPr/>
            <p:nvPr/>
          </p:nvSpPr>
          <p:spPr>
            <a:xfrm>
              <a:off x="5637140" y="285907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742430" y="2799667"/>
            <a:ext cx="9827760" cy="9022021"/>
            <a:chOff x="5153747" y="603050"/>
            <a:chExt cx="3685650" cy="3383478"/>
          </a:xfrm>
        </p:grpSpPr>
        <p:pic>
          <p:nvPicPr>
            <p:cNvPr id="5" name="Рисунок 6">
              <a:extLst>
                <a:ext uri="{FF2B5EF4-FFF2-40B4-BE49-F238E27FC236}">
                  <a16:creationId xmlns:a16="http://schemas.microsoft.com/office/drawing/2014/main" id="{D8C47D92-74E5-E147-B158-2ED28B7B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0787" r="10109"/>
            <a:stretch/>
          </p:blipFill>
          <p:spPr>
            <a:xfrm>
              <a:off x="6579652" y="603050"/>
              <a:ext cx="2259745" cy="3383478"/>
            </a:xfrm>
            <a:prstGeom prst="flowChartAlternateProcess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3DA90BD-FF85-7E4E-8414-682F88DE396B}"/>
                </a:ext>
              </a:extLst>
            </p:cNvPr>
            <p:cNvSpPr/>
            <p:nvPr/>
          </p:nvSpPr>
          <p:spPr>
            <a:xfrm>
              <a:off x="5153747" y="1121698"/>
              <a:ext cx="1685659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200" dirty="0"/>
                <a:t>Распознавание</a:t>
              </a:r>
              <a:endParaRPr lang="en-US" sz="3200" dirty="0"/>
            </a:p>
            <a:p>
              <a:r>
                <a:rPr lang="ru-RU" sz="3200" dirty="0"/>
                <a:t>картин</a:t>
              </a:r>
              <a:r>
                <a:rPr lang="en-US" sz="3200" dirty="0"/>
                <a:t> </a:t>
              </a:r>
              <a:r>
                <a:rPr lang="ru-RU" sz="3200" dirty="0"/>
                <a:t>в музее</a:t>
              </a:r>
            </a:p>
          </p:txBody>
        </p:sp>
        <p:cxnSp>
          <p:nvCxnSpPr>
            <p:cNvPr id="13" name="Прямая со стрелкой 28">
              <a:extLst>
                <a:ext uri="{FF2B5EF4-FFF2-40B4-BE49-F238E27FC236}">
                  <a16:creationId xmlns:a16="http://schemas.microsoft.com/office/drawing/2014/main" id="{1945EA9F-39B7-5343-BF0A-0CAF9F4731BB}"/>
                </a:ext>
              </a:extLst>
            </p:cNvPr>
            <p:cNvCxnSpPr>
              <a:cxnSpLocks/>
            </p:cNvCxnSpPr>
            <p:nvPr/>
          </p:nvCxnSpPr>
          <p:spPr>
            <a:xfrm>
              <a:off x="5270395" y="1648362"/>
              <a:ext cx="13092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Кольцо 37">
              <a:extLst>
                <a:ext uri="{FF2B5EF4-FFF2-40B4-BE49-F238E27FC236}">
                  <a16:creationId xmlns:a16="http://schemas.microsoft.com/office/drawing/2014/main" id="{0F0D0C01-A58E-C546-AA42-7D13C80E2B95}"/>
                </a:ext>
              </a:extLst>
            </p:cNvPr>
            <p:cNvSpPr/>
            <p:nvPr/>
          </p:nvSpPr>
          <p:spPr>
            <a:xfrm>
              <a:off x="5198387" y="161563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35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1146" y="895273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" sz="9599" dirty="0"/>
              <a:t>Компоненты образования</a:t>
            </a:r>
            <a:endParaRPr sz="9599" dirty="0"/>
          </a:p>
          <a:p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31146" y="3581612"/>
            <a:ext cx="13586315" cy="457706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Качественные курсы и проекты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Мотивирующая среда — увлеченные преподаватели и сильные студенты вокруг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461" y="3581612"/>
            <a:ext cx="9133805" cy="882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E0ED-58A7-E3E8-1FC8-4F3355E1518F}"/>
              </a:ext>
            </a:extLst>
          </p:cNvPr>
          <p:cNvSpPr txBox="1"/>
          <p:nvPr/>
        </p:nvSpPr>
        <p:spPr>
          <a:xfrm>
            <a:off x="1055451" y="8599251"/>
            <a:ext cx="13362009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Место и комфортные условия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Эмоциональность и интерактивность</a:t>
            </a:r>
          </a:p>
        </p:txBody>
      </p:sp>
    </p:spTree>
    <p:extLst>
      <p:ext uri="{BB962C8B-B14F-4D97-AF65-F5344CB8AC3E}">
        <p14:creationId xmlns:p14="http://schemas.microsoft.com/office/powerpoint/2010/main" val="24650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2262537"/>
            <a:ext cx="21224775" cy="1588114"/>
          </a:xfrm>
        </p:spPr>
        <p:txBody>
          <a:bodyPr/>
          <a:lstStyle/>
          <a:p>
            <a:pPr lvl="0"/>
            <a:r>
              <a:rPr lang="ru-RU" sz="4400" dirty="0"/>
              <a:t>(англ. </a:t>
            </a:r>
            <a:r>
              <a:rPr lang="ru-RU" sz="4400" dirty="0" err="1"/>
              <a:t>machine</a:t>
            </a:r>
            <a:r>
              <a:rPr lang="ru-RU" sz="4400" dirty="0"/>
              <a:t> </a:t>
            </a:r>
            <a:r>
              <a:rPr lang="ru-RU" sz="4400" dirty="0" err="1"/>
              <a:t>learning</a:t>
            </a:r>
            <a:r>
              <a:rPr lang="ru-RU" sz="4400" dirty="0"/>
              <a:t>, ML) — класс методов искусственного интеллекта</a:t>
            </a:r>
          </a:p>
          <a:p>
            <a:pPr lvl="0"/>
            <a:endParaRPr lang="ru-RU" sz="4400" dirty="0"/>
          </a:p>
          <a:p>
            <a:pPr lvl="0"/>
            <a:endParaRPr lang="ru-RU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8A84BB4D-7A85-D350-55AB-F06E4D04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733" y="8462867"/>
            <a:ext cx="5229225" cy="5229225"/>
          </a:xfrm>
          <a:prstGeom prst="flowChartAlternate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5F4A6-6DF5-E4ED-08D4-002877C1600C}"/>
              </a:ext>
            </a:extLst>
          </p:cNvPr>
          <p:cNvSpPr txBox="1"/>
          <p:nvPr/>
        </p:nvSpPr>
        <p:spPr>
          <a:xfrm>
            <a:off x="1587600" y="4703564"/>
            <a:ext cx="212247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Искусственный интеллект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6" marR="0" lvl="1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(ИИ; англ.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intelligence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AI) — наука и технология создания интеллектуальных машин, особенно интеллектуальных компьютерных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24775" cy="1454697"/>
          </a:xfrm>
        </p:spPr>
        <p:txBody>
          <a:bodyPr/>
          <a:lstStyle/>
          <a:p>
            <a:r>
              <a:rPr lang="ru-RU" dirty="0"/>
              <a:t>Машинное обучение — это вычислительная математика сегодня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49309"/>
            <a:ext cx="21224775" cy="8819301"/>
          </a:xfrm>
        </p:spPr>
        <p:txBody>
          <a:bodyPr/>
          <a:lstStyle/>
          <a:p>
            <a:pPr lvl="0"/>
            <a:r>
              <a:rPr lang="ru-RU" sz="4400" dirty="0"/>
              <a:t>В основе математика (численные методы, методы оптимизации, теория вероятностей</a:t>
            </a:r>
            <a:r>
              <a:rPr lang="en-US" sz="4400" dirty="0"/>
              <a:t> </a:t>
            </a:r>
            <a:r>
              <a:rPr lang="ru-RU" sz="4400" dirty="0"/>
              <a:t>и т.д.)</a:t>
            </a:r>
            <a:r>
              <a:rPr lang="en-US" sz="4400" dirty="0"/>
              <a:t>,</a:t>
            </a:r>
            <a:r>
              <a:rPr lang="ru-RU" sz="4400" dirty="0"/>
              <a:t> но совсем нет уравнений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grpSp>
        <p:nvGrpSpPr>
          <p:cNvPr id="3" name="Группа 5" descr=" 6">
            <a:extLst>
              <a:ext uri="{FF2B5EF4-FFF2-40B4-BE49-F238E27FC236}">
                <a16:creationId xmlns:a16="http://schemas.microsoft.com/office/drawing/2014/main" id="{D53154F2-195B-3605-306E-11FFCBFA2AD1}"/>
              </a:ext>
            </a:extLst>
          </p:cNvPr>
          <p:cNvGrpSpPr>
            <a:grpSpLocks/>
          </p:cNvGrpSpPr>
          <p:nvPr/>
        </p:nvGrpSpPr>
        <p:grpSpPr bwMode="auto">
          <a:xfrm>
            <a:off x="3254322" y="6510868"/>
            <a:ext cx="17935200" cy="4910909"/>
            <a:chOff x="516066" y="2263988"/>
            <a:chExt cx="8232398" cy="2015221"/>
          </a:xfrm>
        </p:grpSpPr>
        <p:grpSp>
          <p:nvGrpSpPr>
            <p:cNvPr id="6" name="Группа 12">
              <a:extLst>
                <a:ext uri="{FF2B5EF4-FFF2-40B4-BE49-F238E27FC236}">
                  <a16:creationId xmlns:a16="http://schemas.microsoft.com/office/drawing/2014/main" id="{CEDDFD53-3619-1E39-C8D3-A462C57AB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>
                <a:extLst>
                  <a:ext uri="{FF2B5EF4-FFF2-40B4-BE49-F238E27FC236}">
                    <a16:creationId xmlns:a16="http://schemas.microsoft.com/office/drawing/2014/main" id="{E659F136-3995-D7F9-4493-FA93BD860576}"/>
                  </a:ext>
                </a:extLst>
              </p:cNvPr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A7776094-E273-E449-5810-AD92A208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448" y="297846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>
              <a:extLst>
                <a:ext uri="{FF2B5EF4-FFF2-40B4-BE49-F238E27FC236}">
                  <a16:creationId xmlns:a16="http://schemas.microsoft.com/office/drawing/2014/main" id="{C46E0617-9287-EC55-E201-043E79517F51}"/>
                </a:ext>
              </a:extLst>
            </p:cNvPr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>
              <a:extLst>
                <a:ext uri="{FF2B5EF4-FFF2-40B4-BE49-F238E27FC236}">
                  <a16:creationId xmlns:a16="http://schemas.microsoft.com/office/drawing/2014/main" id="{93E56F60-4C7D-5198-5282-4A117CC83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>
                <a:extLst>
                  <a:ext uri="{FF2B5EF4-FFF2-40B4-BE49-F238E27FC236}">
                    <a16:creationId xmlns:a16="http://schemas.microsoft.com/office/drawing/2014/main" id="{428F279C-0DBE-EF39-589A-A343EA5A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565E7A09-3039-8E05-8303-8CD5D9D3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>
              <a:extLst>
                <a:ext uri="{FF2B5EF4-FFF2-40B4-BE49-F238E27FC236}">
                  <a16:creationId xmlns:a16="http://schemas.microsoft.com/office/drawing/2014/main" id="{CAA4F346-8173-62CD-0425-58B69B2B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16E4561-DF2F-1ECF-218F-1709741C9C5D}"/>
              </a:ext>
            </a:extLst>
          </p:cNvPr>
          <p:cNvSpPr txBox="1">
            <a:spLocks/>
          </p:cNvSpPr>
          <p:nvPr/>
        </p:nvSpPr>
        <p:spPr>
          <a:xfrm>
            <a:off x="17609519" y="12712700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263" y="-507340"/>
            <a:ext cx="3655038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165" y="844292"/>
            <a:ext cx="1290652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5656" y="1310280"/>
            <a:ext cx="137485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2067" y="0"/>
            <a:ext cx="5670345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D2DC6-54BC-E142-605A-AEADA6209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4" y="12712700"/>
            <a:ext cx="8229064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dirty="0">
                <a:hlinkClick r:id="rId2"/>
              </a:rPr>
              <a:t>http://www.image-net.or</a:t>
            </a:r>
            <a:r>
              <a:rPr lang="en-US" sz="2400" dirty="0"/>
              <a:t>g </a:t>
            </a:r>
            <a:endParaRPr lang="ru-RU" sz="2400" dirty="0"/>
          </a:p>
          <a:p>
            <a:pPr algn="ctr" defTabSz="914400"/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FDB4-5969-A662-6A9B-1CA67686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09519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1649" y="12231002"/>
            <a:ext cx="2988831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7" descr="Diagram&#10;&#10;Description automatically generated">
            <a:extLst>
              <a:ext uri="{FF2B5EF4-FFF2-40B4-BE49-F238E27FC236}">
                <a16:creationId xmlns:a16="http://schemas.microsoft.com/office/drawing/2014/main" id="{034C7217-8877-832F-BC69-B9107E9D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850" y="3123258"/>
            <a:ext cx="21808712" cy="74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7169" y="12906286"/>
            <a:ext cx="1629700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"/>
            <a:ext cx="12191206" cy="77922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01" y="449"/>
            <a:ext cx="11818958" cy="779222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35" y="5386764"/>
            <a:ext cx="12796100" cy="828099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Курс по </a:t>
            </a:r>
            <a:r>
              <a:rPr lang="en-US" dirty="0"/>
              <a:t>ML </a:t>
            </a:r>
            <a:r>
              <a:rPr lang="ru-RU" dirty="0"/>
              <a:t>«с нуля»</a:t>
            </a:r>
          </a:p>
        </p:txBody>
      </p:sp>
    </p:spTree>
    <p:extLst>
      <p:ext uri="{BB962C8B-B14F-4D97-AF65-F5344CB8AC3E}">
        <p14:creationId xmlns:p14="http://schemas.microsoft.com/office/powerpoint/2010/main" val="208486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90000"/>
              </a:lnSpc>
            </a:pPr>
            <a:r>
              <a:rPr lang="en-US" sz="11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Что вообще есть?</a:t>
            </a:r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B490E04-3367-FD0E-5D84-167D6809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995"/>
          <a:stretch/>
        </p:blipFill>
        <p:spPr>
          <a:xfrm>
            <a:off x="3766212" y="264558"/>
            <a:ext cx="7111175" cy="7111638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509C511B-F13C-4730-76BE-A0544763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"/>
          <a:stretch/>
        </p:blipFill>
        <p:spPr>
          <a:xfrm>
            <a:off x="2268928" y="7567370"/>
            <a:ext cx="5569205" cy="5569568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50FC10B-25D1-E4E2-677A-466F582C7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6"/>
          <a:stretch/>
        </p:blipFill>
        <p:spPr>
          <a:xfrm>
            <a:off x="8394945" y="8080832"/>
            <a:ext cx="7111173" cy="5635168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B8838C-952B-173F-DAB3-50A7C91FBDA1}"/>
              </a:ext>
            </a:extLst>
          </p:cNvPr>
          <p:cNvSpPr txBox="1">
            <a:spLocks/>
          </p:cNvSpPr>
          <p:nvPr/>
        </p:nvSpPr>
        <p:spPr>
          <a:xfrm>
            <a:off x="12191206" y="699541"/>
            <a:ext cx="10781606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вообще есть?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72028A5-8F76-B10C-5765-51EFD21D4CA4}"/>
              </a:ext>
            </a:extLst>
          </p:cNvPr>
          <p:cNvSpPr txBox="1">
            <a:spLocks/>
          </p:cNvSpPr>
          <p:nvPr/>
        </p:nvSpPr>
        <p:spPr>
          <a:xfrm>
            <a:off x="11827565" y="2203667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5"/>
              </a:rPr>
              <a:t>machinelearning.ru</a:t>
            </a:r>
            <a:r>
              <a:rPr lang="en-US" sz="4800" dirty="0"/>
              <a:t> </a:t>
            </a:r>
          </a:p>
          <a:p>
            <a:endParaRPr lang="en-US" sz="4800" dirty="0"/>
          </a:p>
          <a:p>
            <a:r>
              <a:rPr lang="en-US" sz="4800" dirty="0" err="1">
                <a:hlinkClick r:id="rId6"/>
              </a:rPr>
              <a:t>andriygav</a:t>
            </a:r>
            <a:r>
              <a:rPr lang="en-US" sz="4800" dirty="0">
                <a:hlinkClick r:id="rId6"/>
              </a:rPr>
              <a:t>/</a:t>
            </a:r>
            <a:r>
              <a:rPr lang="en-US" sz="4800" dirty="0" err="1">
                <a:hlinkClick r:id="rId6"/>
              </a:rPr>
              <a:t>MachineLearningSeminars</a:t>
            </a:r>
            <a:r>
              <a:rPr lang="en-US" sz="4800" dirty="0"/>
              <a:t> </a:t>
            </a:r>
            <a:endParaRPr lang="ru-RU" sz="480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6062AA-09FF-7DCC-8E0F-0032B7D1CDD5}"/>
              </a:ext>
            </a:extLst>
          </p:cNvPr>
          <p:cNvSpPr txBox="1">
            <a:spLocks/>
          </p:cNvSpPr>
          <p:nvPr/>
        </p:nvSpPr>
        <p:spPr>
          <a:xfrm>
            <a:off x="11801063" y="5258296"/>
            <a:ext cx="11648661" cy="1317602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7"/>
              </a:rPr>
              <a:t>mlcourse.ai</a:t>
            </a:r>
            <a:endParaRPr lang="en-US" sz="4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BF5AF36-2EBA-C179-4CBB-E58F37FB952F}"/>
              </a:ext>
            </a:extLst>
          </p:cNvPr>
          <p:cNvSpPr txBox="1">
            <a:spLocks/>
          </p:cNvSpPr>
          <p:nvPr/>
        </p:nvSpPr>
        <p:spPr>
          <a:xfrm>
            <a:off x="11854073" y="6822052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hlinkClick r:id="rId8"/>
              </a:rPr>
              <a:t>esokolov</a:t>
            </a:r>
            <a:r>
              <a:rPr lang="en-US" sz="4800" dirty="0">
                <a:hlinkClick r:id="rId8"/>
              </a:rPr>
              <a:t>/ml-course-</a:t>
            </a:r>
            <a:r>
              <a:rPr lang="en-US" sz="4800" dirty="0" err="1">
                <a:hlinkClick r:id="rId8"/>
              </a:rPr>
              <a:t>hse</a:t>
            </a:r>
            <a:r>
              <a:rPr lang="en-US" sz="4800" dirty="0">
                <a:hlinkClick r:id="rId8"/>
              </a:rPr>
              <a:t>/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Что нужно для успеха?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Собрать авторитетную команду преподавателей</a:t>
            </a:r>
          </a:p>
          <a:p>
            <a:pPr marL="36" lvl="1" indent="0">
              <a:buClr>
                <a:srgbClr val="FED42B"/>
              </a:buClr>
              <a:buNone/>
              <a:defRPr/>
            </a:pPr>
            <a:r>
              <a:rPr lang="ru" sz="6400" b="0" dirty="0"/>
              <a:t>(лучше и из университета, и из ведущих компаний)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Доверие и открытость, общий чат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со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Продуманные и </a:t>
            </a:r>
            <a:r>
              <a:rPr kumimoji="0" lang="ru-RU" sz="6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прорешенные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домашние задания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7663635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Можно сделать соревнование между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911953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Хорошо бы записывать занятия на видео и быстро выкладывать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356907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Эмоциональность и интерактивность: вопросы в зал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80288</TotalTime>
  <Words>611</Words>
  <Application>Microsoft Office PowerPoint</Application>
  <PresentationFormat>Custom</PresentationFormat>
  <Paragraphs>103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Unicode MS</vt:lpstr>
      <vt:lpstr>Calibri</vt:lpstr>
      <vt:lpstr>Courier New</vt:lpstr>
      <vt:lpstr>Yandex Sans Text Light</vt:lpstr>
      <vt:lpstr>YS Text Light</vt:lpstr>
      <vt:lpstr>Yandex</vt:lpstr>
      <vt:lpstr>Курсы машинного обучения в ШАД и СПбГУ</vt:lpstr>
      <vt:lpstr>PowerPoint Presentation</vt:lpstr>
      <vt:lpstr>Машинное обучение</vt:lpstr>
      <vt:lpstr>Машинное обучение — это вычислительная математика сегодня</vt:lpstr>
      <vt:lpstr>PowerPoint Presentation</vt:lpstr>
      <vt:lpstr>PowerPoint Presentation</vt:lpstr>
      <vt:lpstr>PowerPoint Presentation</vt:lpstr>
      <vt:lpstr>Что вообще есть?</vt:lpstr>
      <vt:lpstr>Что нужно для успеха?</vt:lpstr>
      <vt:lpstr>Ещё тонкости</vt:lpstr>
      <vt:lpstr>PowerPoint Presentation</vt:lpstr>
      <vt:lpstr>Конкурс в ШАД 2022</vt:lpstr>
      <vt:lpstr>PowerPoint Presentation</vt:lpstr>
      <vt:lpstr>Машинное обучение в ШАД</vt:lpstr>
      <vt:lpstr>Выпускников</vt:lpstr>
      <vt:lpstr>PowerPoint Presentation</vt:lpstr>
      <vt:lpstr>PowerPoint Presentation</vt:lpstr>
      <vt:lpstr>Спасибо! https://github.com/spbu-math-cs/ml-course  https://github.com/orgs/yandexdataschool/ https://ml-handbook.ru/ https://yandexdataschool.ru/</vt:lpstr>
      <vt:lpstr>PowerPoint Presentation</vt:lpstr>
      <vt:lpstr>Главная повседневная активность</vt:lpstr>
      <vt:lpstr>PowerPoint Presentation</vt:lpstr>
      <vt:lpstr> Обучение через проекты .     </vt:lpstr>
      <vt:lpstr>Компоненты образования 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1869</cp:revision>
  <dcterms:created xsi:type="dcterms:W3CDTF">2014-09-09T08:22:07Z</dcterms:created>
  <dcterms:modified xsi:type="dcterms:W3CDTF">2022-11-02T12:58:59Z</dcterms:modified>
  <cp:category>presentation technology</cp:category>
</cp:coreProperties>
</file>